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34"/>
  </p:notesMasterIdLst>
  <p:handoutMasterIdLst>
    <p:handoutMasterId r:id="rId35"/>
  </p:handoutMasterIdLst>
  <p:sldIdLst>
    <p:sldId id="260" r:id="rId5"/>
    <p:sldId id="294" r:id="rId6"/>
    <p:sldId id="307" r:id="rId7"/>
    <p:sldId id="295" r:id="rId8"/>
    <p:sldId id="296" r:id="rId9"/>
    <p:sldId id="305" r:id="rId10"/>
    <p:sldId id="267" r:id="rId11"/>
    <p:sldId id="275" r:id="rId12"/>
    <p:sldId id="270" r:id="rId13"/>
    <p:sldId id="263" r:id="rId14"/>
    <p:sldId id="264" r:id="rId15"/>
    <p:sldId id="265" r:id="rId16"/>
    <p:sldId id="266" r:id="rId17"/>
    <p:sldId id="271" r:id="rId18"/>
    <p:sldId id="284" r:id="rId19"/>
    <p:sldId id="285" r:id="rId20"/>
    <p:sldId id="286" r:id="rId21"/>
    <p:sldId id="282" r:id="rId22"/>
    <p:sldId id="283" r:id="rId23"/>
    <p:sldId id="298" r:id="rId24"/>
    <p:sldId id="299" r:id="rId25"/>
    <p:sldId id="300" r:id="rId26"/>
    <p:sldId id="301" r:id="rId27"/>
    <p:sldId id="302" r:id="rId28"/>
    <p:sldId id="303" r:id="rId29"/>
    <p:sldId id="308" r:id="rId30"/>
    <p:sldId id="309" r:id="rId31"/>
    <p:sldId id="304" r:id="rId32"/>
    <p:sldId id="29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8"/>
    <p:restoredTop sz="63730"/>
  </p:normalViewPr>
  <p:slideViewPr>
    <p:cSldViewPr snapToGrid="0">
      <p:cViewPr varScale="1">
        <p:scale>
          <a:sx n="97" d="100"/>
          <a:sy n="97" d="100"/>
        </p:scale>
        <p:origin x="192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</pc:docChgLst>
  <pc:docChgLst>
    <pc:chgData name="Edward Wilde" userId="10033FFF9AB7C756@LIVE.COM" providerId="AD" clId="Web-{F8A95820-49BA-4C56-B827-A3E0DBFE89AE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started</a:t>
            </a:r>
            <a:r>
              <a:rPr lang="en-US" baseline="0" dirty="0"/>
              <a:t> with one service and replaced the service-to-service communication with straight forward http proxy 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In our lab this performed much better than using the message broker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until we started seeing timeouts again</a:t>
            </a:r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noticed that the timeouts some times occurred when a service was garbage collecting, if only it had just gone to another</a:t>
            </a:r>
            <a:r>
              <a:rPr lang="en-US" baseline="0" dirty="0"/>
              <a:t> instance!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 we wrote a little retry</a:t>
            </a:r>
            <a:r>
              <a:rPr lang="en-US" baseline="0" dirty="0"/>
              <a:t> library, in most cases the next request would succeed without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However when the system was particularly busy we still saw the timeouts,</a:t>
            </a:r>
            <a:r>
              <a:rPr lang="en-US" baseline="0" dirty="0"/>
              <a:t> and our retry code was making a bad situation worse! </a:t>
            </a:r>
            <a:br>
              <a:rPr lang="en-US" baseline="0" dirty="0"/>
            </a:b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When we started form3 we were </a:t>
            </a:r>
            <a:r>
              <a:rPr lang="en-US" baseline="0" dirty="0"/>
              <a:t>conscious of the problems we encountered on our last system with service-to-service communication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These libraries are language specific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0" dirty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Linkerd</a:t>
            </a:r>
            <a:r>
              <a:rPr lang="en-US" dirty="0"/>
              <a:t> seamlessly integrates with </a:t>
            </a:r>
            <a:r>
              <a:rPr lang="en-US" dirty="0" err="1"/>
              <a:t>zipkin</a:t>
            </a:r>
            <a:r>
              <a:rPr lang="en-US" dirty="0"/>
              <a:t> and publishes trace information</a:t>
            </a:r>
          </a:p>
          <a:p>
            <a:endParaRPr lang="en-US" dirty="0"/>
          </a:p>
          <a:p>
            <a:r>
              <a:rPr lang="en-US" dirty="0"/>
              <a:t>This is really helpful in allowing you to discover which services play a role in particular requests, as well as seeing where the time is being spent</a:t>
            </a:r>
          </a:p>
        </p:txBody>
      </p:sp>
    </p:spTree>
    <p:extLst>
      <p:ext uri="{BB962C8B-B14F-4D97-AF65-F5344CB8AC3E}">
        <p14:creationId xmlns:p14="http://schemas.microsoft.com/office/powerpoint/2010/main" val="80635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Here you can see why it’s called a mesh. Each node in our network has </a:t>
            </a:r>
            <a:r>
              <a:rPr lang="en-US" baseline="0" dirty="0" err="1"/>
              <a:t>linkerd</a:t>
            </a:r>
            <a:r>
              <a:rPr lang="en-US" baseline="0" dirty="0"/>
              <a:t> running on it and all communication goes through </a:t>
            </a:r>
            <a:r>
              <a:rPr lang="en-US" baseline="0" dirty="0" err="1"/>
              <a:t>linkerd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This kind of a setup is known as a </a:t>
            </a:r>
            <a:r>
              <a:rPr lang="en-US" baseline="0" dirty="0" err="1"/>
              <a:t>linkerd</a:t>
            </a:r>
            <a:r>
              <a:rPr lang="en-US" baseline="0" dirty="0"/>
              <a:t>-to-</a:t>
            </a:r>
            <a:r>
              <a:rPr lang="en-US" baseline="0" dirty="0" err="1"/>
              <a:t>linkerd</a:t>
            </a:r>
            <a:r>
              <a:rPr lang="en-US" baseline="0" dirty="0"/>
              <a:t> configuration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Between host computers you call via services via the </a:t>
            </a:r>
            <a:r>
              <a:rPr lang="en-US" baseline="0" dirty="0" err="1"/>
              <a:t>linkerd</a:t>
            </a:r>
            <a:r>
              <a:rPr lang="en-US" baseline="0" dirty="0"/>
              <a:t> process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Why?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You might be thinking. Well, only allowing </a:t>
            </a:r>
            <a:r>
              <a:rPr lang="en-US" baseline="0" dirty="0" err="1"/>
              <a:t>linkerd</a:t>
            </a:r>
            <a:r>
              <a:rPr lang="en-US" baseline="0" dirty="0"/>
              <a:t> communication means that we </a:t>
            </a:r>
            <a:r>
              <a:rPr lang="en-US" b="1" baseline="0" dirty="0"/>
              <a:t>only have to manage TLS for </a:t>
            </a:r>
            <a:r>
              <a:rPr lang="en-US" b="1" baseline="0" dirty="0" err="1"/>
              <a:t>linkerd</a:t>
            </a:r>
            <a:r>
              <a:rPr lang="en-US" b="0" baseline="0" dirty="0"/>
              <a:t> and </a:t>
            </a:r>
            <a:r>
              <a:rPr lang="en-US" b="1" baseline="0" dirty="0"/>
              <a:t>we only allow </a:t>
            </a:r>
            <a:r>
              <a:rPr lang="en-US" b="1" baseline="0" dirty="0" err="1"/>
              <a:t>linkerd</a:t>
            </a:r>
            <a:r>
              <a:rPr lang="en-US" b="1" baseline="0" dirty="0"/>
              <a:t> ports to be exposed </a:t>
            </a:r>
            <a:r>
              <a:rPr lang="en-US" b="0" baseline="0" dirty="0"/>
              <a:t>on our internal network </a:t>
            </a:r>
            <a:r>
              <a:rPr lang="en-US" b="1" baseline="0" dirty="0"/>
              <a:t>which narrows our attack surface considerably</a:t>
            </a:r>
            <a:br>
              <a:rPr lang="en-US" b="1" baseline="0" dirty="0"/>
            </a:br>
            <a:endParaRPr lang="en-US" b="1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first demonstration mimics the initial system 1 behavior before we started to improve it: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Quickly covers: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test tool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Influx and </a:t>
            </a:r>
            <a:r>
              <a:rPr lang="en-US" dirty="0" err="1"/>
              <a:t>grafana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Nginx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53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we have a consistent number of request failures being sent back to the end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those errors in </a:t>
            </a:r>
            <a:r>
              <a:rPr lang="en-US" dirty="0" err="1"/>
              <a:t>docker</a:t>
            </a:r>
            <a:r>
              <a:rPr lang="en-US" dirty="0"/>
              <a:t> logs</a:t>
            </a:r>
          </a:p>
        </p:txBody>
      </p:sp>
    </p:spTree>
    <p:extLst>
      <p:ext uri="{BB962C8B-B14F-4D97-AF65-F5344CB8AC3E}">
        <p14:creationId xmlns:p14="http://schemas.microsoft.com/office/powerpoint/2010/main" val="353291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I’m Ed,</a:t>
            </a:r>
          </a:p>
          <a:p>
            <a:r>
              <a:rPr lang="en-US" dirty="0"/>
              <a:t>I’m a developer I work at form3</a:t>
            </a:r>
          </a:p>
          <a:p>
            <a:r>
              <a:rPr lang="en-US" dirty="0"/>
              <a:t>In</a:t>
            </a:r>
            <a:r>
              <a:rPr lang="en-US" baseline="0" dirty="0"/>
              <a:t> the last 18 months we’ve built a new SaaS payments platform that allows financial institutions to send payments between bank accounts over faster payments, bacs, </a:t>
            </a:r>
            <a:r>
              <a:rPr lang="en-US" baseline="0" dirty="0" err="1"/>
              <a:t>sepa</a:t>
            </a:r>
            <a:r>
              <a:rPr lang="en-US" baseline="0"/>
              <a:t> and swift.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can see the tail latencies on this heat map</a:t>
            </a:r>
          </a:p>
        </p:txBody>
      </p:sp>
    </p:spTree>
    <p:extLst>
      <p:ext uri="{BB962C8B-B14F-4D97-AF65-F5344CB8AC3E}">
        <p14:creationId xmlns:p14="http://schemas.microsoft.com/office/powerpoint/2010/main" val="224957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demo we’ve just injected </a:t>
            </a:r>
            <a:r>
              <a:rPr lang="en-US" dirty="0" err="1"/>
              <a:t>linkerd</a:t>
            </a:r>
            <a:r>
              <a:rPr lang="en-US" dirty="0"/>
              <a:t> into our request flow and added consul to the mix – all of which was incredibly straight forward</a:t>
            </a:r>
          </a:p>
          <a:p>
            <a:endParaRPr lang="en-US" dirty="0"/>
          </a:p>
          <a:p>
            <a:r>
              <a:rPr lang="en-US" dirty="0"/>
              <a:t>Quickly show: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Fire up the demo,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change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linkerd</a:t>
            </a:r>
            <a:r>
              <a:rPr lang="en-US" dirty="0"/>
              <a:t>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68772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Dramatically we can see that the errors have completely gone away, but they were still being generated by the services!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 we’ve reduced the worst of the tail latency by 75% from 1second to 250ms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30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some more work to do to get tail latency to an acceptable level</a:t>
            </a:r>
          </a:p>
          <a:p>
            <a:endParaRPr lang="en-US" dirty="0"/>
          </a:p>
          <a:p>
            <a:r>
              <a:rPr lang="en-US" dirty="0"/>
              <a:t>Google published some interesting research in 2013, the original paper is available in full PDF from Pen State University and via subscription from the ACM.</a:t>
            </a:r>
          </a:p>
          <a:p>
            <a:endParaRPr lang="en-US" dirty="0"/>
          </a:p>
          <a:p>
            <a:r>
              <a:rPr lang="en-US" dirty="0"/>
              <a:t>Google is using a technique called ‘hedge requests’ 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request starts to take longer than the n-</a:t>
            </a:r>
            <a:r>
              <a:rPr lang="en-GB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percentile, you can choose to issue the same request again, and use the response of the request which replies first to send to the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00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love stories about software &amp; hardware</a:t>
            </a:r>
            <a:r>
              <a:rPr lang="en-US" baseline="0" dirty="0"/>
              <a:t> development:</a:t>
            </a:r>
          </a:p>
          <a:p>
            <a:endParaRPr lang="en-US" baseline="0" dirty="0"/>
          </a:p>
          <a:p>
            <a:r>
              <a:rPr lang="en-US" baseline="0" dirty="0"/>
              <a:t>Some personal favorites: </a:t>
            </a:r>
          </a:p>
          <a:p>
            <a:endParaRPr lang="en-US" baseline="0" dirty="0"/>
          </a:p>
          <a:p>
            <a:r>
              <a:rPr lang="en-US" b="1" baseline="0" dirty="0"/>
              <a:t>Dealers of lightening </a:t>
            </a:r>
            <a:r>
              <a:rPr lang="en-US" baseline="0" dirty="0"/>
              <a:t>which charts the success of the Xerox </a:t>
            </a:r>
            <a:r>
              <a:rPr lang="en-US" baseline="0" dirty="0" err="1"/>
              <a:t>parc</a:t>
            </a:r>
            <a:r>
              <a:rPr lang="en-US" baseline="0" dirty="0"/>
              <a:t> research laboratory founded in 1970 to explore the office of the future. In 5 years invented:</a:t>
            </a:r>
          </a:p>
          <a:p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Object oriented programming with Smalltalk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First GUI based personal computer ($20K)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Ethernet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brief</a:t>
            </a:r>
            <a:r>
              <a:rPr lang="en-US" baseline="0" dirty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 sort the time it takes to complete a request from quickest to longest, that’s how you calculate percentiles for latency</a:t>
            </a:r>
          </a:p>
          <a:p>
            <a:endParaRPr lang="en-US" dirty="0"/>
          </a:p>
          <a:p>
            <a:r>
              <a:rPr lang="en-US" dirty="0"/>
              <a:t>In this graph we see that the 99 percentile is 0.3 that means 99% of requests were 0.3ms or quicker, or another way of looking at that is 1% of requests took longer that 1%.</a:t>
            </a:r>
          </a:p>
          <a:p>
            <a:endParaRPr lang="en-US" dirty="0"/>
          </a:p>
          <a:p>
            <a:r>
              <a:rPr lang="en-US" dirty="0"/>
              <a:t>At the 99.99 percentile we see requests are an whole order of magnitude greater than the 99% this is our tail latency. </a:t>
            </a:r>
          </a:p>
          <a:p>
            <a:endParaRPr lang="en-US" dirty="0"/>
          </a:p>
          <a:p>
            <a:r>
              <a:rPr lang="en-US" dirty="0"/>
              <a:t>In a system that has 1 million users 100 users will experience the worst part of that tail latency and 10,000 users will experience some part of the tail latency. And this is only for a system that has one request</a:t>
            </a:r>
          </a:p>
          <a:p>
            <a:endParaRPr lang="en-US" dirty="0"/>
          </a:p>
          <a:p>
            <a:r>
              <a:rPr lang="en-US" dirty="0"/>
              <a:t>If your system has 10 requests that make up part of the page view those figures start to look a whole lot worse quite quickly!</a:t>
            </a:r>
          </a:p>
        </p:txBody>
      </p:sp>
    </p:spTree>
    <p:extLst>
      <p:ext uri="{BB962C8B-B14F-4D97-AF65-F5344CB8AC3E}">
        <p14:creationId xmlns:p14="http://schemas.microsoft.com/office/powerpoint/2010/main" val="159651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The system allows customers to trade shares, foreign exchange and commodities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The system was </a:t>
            </a:r>
            <a:r>
              <a:rPr lang="en-US" baseline="0" dirty="0" err="1"/>
              <a:t>api</a:t>
            </a:r>
            <a:r>
              <a:rPr lang="en-US" baseline="0" dirty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It worked well, however we sometimes got reports from customers that they would place a trade and nothing would happen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was a monolith, actually the worst kind of monolith – the distributed monolith!</a:t>
            </a:r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The request would be placed</a:t>
            </a:r>
            <a:r>
              <a:rPr lang="en-US" baseline="0" dirty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Where it would get picked up by the </a:t>
            </a:r>
            <a:r>
              <a:rPr lang="en-US" baseline="0" dirty="0" err="1"/>
              <a:t>api</a:t>
            </a:r>
            <a:r>
              <a:rPr lang="en-US" baseline="0" dirty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This worked ’okay’ for the majority of cases under normal load</a:t>
            </a:r>
            <a:br>
              <a:rPr lang="en-US" baseline="0" dirty="0"/>
            </a:b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was happening is that the request</a:t>
            </a:r>
            <a:r>
              <a:rPr lang="en-US" baseline="0" dirty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emf"/><Relationship Id="rId21" Type="http://schemas.openxmlformats.org/officeDocument/2006/relationships/image" Target="../media/image21.emf"/><Relationship Id="rId42" Type="http://schemas.openxmlformats.org/officeDocument/2006/relationships/image" Target="../media/image42.emf"/><Relationship Id="rId47" Type="http://schemas.openxmlformats.org/officeDocument/2006/relationships/image" Target="../media/image47.emf"/><Relationship Id="rId63" Type="http://schemas.openxmlformats.org/officeDocument/2006/relationships/image" Target="../media/image63.emf"/><Relationship Id="rId68" Type="http://schemas.openxmlformats.org/officeDocument/2006/relationships/image" Target="../media/image68.emf"/><Relationship Id="rId84" Type="http://schemas.openxmlformats.org/officeDocument/2006/relationships/image" Target="../media/image84.emf"/><Relationship Id="rId89" Type="http://schemas.openxmlformats.org/officeDocument/2006/relationships/image" Target="../media/image89.emf"/><Relationship Id="rId112" Type="http://schemas.openxmlformats.org/officeDocument/2006/relationships/image" Target="../media/image112.emf"/><Relationship Id="rId16" Type="http://schemas.openxmlformats.org/officeDocument/2006/relationships/image" Target="../media/image16.emf"/><Relationship Id="rId107" Type="http://schemas.openxmlformats.org/officeDocument/2006/relationships/image" Target="../media/image107.emf"/><Relationship Id="rId11" Type="http://schemas.openxmlformats.org/officeDocument/2006/relationships/image" Target="../media/image11.emf"/><Relationship Id="rId32" Type="http://schemas.openxmlformats.org/officeDocument/2006/relationships/image" Target="../media/image32.emf"/><Relationship Id="rId37" Type="http://schemas.openxmlformats.org/officeDocument/2006/relationships/image" Target="../media/image37.emf"/><Relationship Id="rId53" Type="http://schemas.openxmlformats.org/officeDocument/2006/relationships/image" Target="../media/image53.emf"/><Relationship Id="rId58" Type="http://schemas.openxmlformats.org/officeDocument/2006/relationships/image" Target="../media/image58.emf"/><Relationship Id="rId74" Type="http://schemas.openxmlformats.org/officeDocument/2006/relationships/image" Target="../media/image74.emf"/><Relationship Id="rId79" Type="http://schemas.openxmlformats.org/officeDocument/2006/relationships/image" Target="../media/image79.emf"/><Relationship Id="rId102" Type="http://schemas.openxmlformats.org/officeDocument/2006/relationships/image" Target="../media/image102.emf"/><Relationship Id="rId5" Type="http://schemas.openxmlformats.org/officeDocument/2006/relationships/image" Target="../media/image5.emf"/><Relationship Id="rId90" Type="http://schemas.openxmlformats.org/officeDocument/2006/relationships/image" Target="../media/image90.emf"/><Relationship Id="rId95" Type="http://schemas.openxmlformats.org/officeDocument/2006/relationships/image" Target="../media/image95.emf"/><Relationship Id="rId22" Type="http://schemas.openxmlformats.org/officeDocument/2006/relationships/image" Target="../media/image22.emf"/><Relationship Id="rId27" Type="http://schemas.openxmlformats.org/officeDocument/2006/relationships/image" Target="../media/image27.emf"/><Relationship Id="rId43" Type="http://schemas.openxmlformats.org/officeDocument/2006/relationships/image" Target="../media/image43.emf"/><Relationship Id="rId48" Type="http://schemas.openxmlformats.org/officeDocument/2006/relationships/image" Target="../media/image48.emf"/><Relationship Id="rId64" Type="http://schemas.openxmlformats.org/officeDocument/2006/relationships/image" Target="../media/image64.emf"/><Relationship Id="rId69" Type="http://schemas.openxmlformats.org/officeDocument/2006/relationships/image" Target="../media/image69.emf"/><Relationship Id="rId113" Type="http://schemas.openxmlformats.org/officeDocument/2006/relationships/image" Target="../media/image113.emf"/><Relationship Id="rId80" Type="http://schemas.openxmlformats.org/officeDocument/2006/relationships/image" Target="../media/image80.emf"/><Relationship Id="rId85" Type="http://schemas.openxmlformats.org/officeDocument/2006/relationships/image" Target="../media/image85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33" Type="http://schemas.openxmlformats.org/officeDocument/2006/relationships/image" Target="../media/image33.emf"/><Relationship Id="rId38" Type="http://schemas.openxmlformats.org/officeDocument/2006/relationships/image" Target="../media/image38.emf"/><Relationship Id="rId59" Type="http://schemas.openxmlformats.org/officeDocument/2006/relationships/image" Target="../media/image59.emf"/><Relationship Id="rId103" Type="http://schemas.openxmlformats.org/officeDocument/2006/relationships/image" Target="../media/image103.emf"/><Relationship Id="rId108" Type="http://schemas.openxmlformats.org/officeDocument/2006/relationships/image" Target="../media/image108.emf"/><Relationship Id="rId54" Type="http://schemas.openxmlformats.org/officeDocument/2006/relationships/image" Target="../media/image54.emf"/><Relationship Id="rId70" Type="http://schemas.openxmlformats.org/officeDocument/2006/relationships/image" Target="../media/image70.emf"/><Relationship Id="rId75" Type="http://schemas.openxmlformats.org/officeDocument/2006/relationships/image" Target="../media/image75.emf"/><Relationship Id="rId91" Type="http://schemas.openxmlformats.org/officeDocument/2006/relationships/image" Target="../media/image91.emf"/><Relationship Id="rId96" Type="http://schemas.openxmlformats.org/officeDocument/2006/relationships/image" Target="../media/image9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5" Type="http://schemas.openxmlformats.org/officeDocument/2006/relationships/image" Target="../media/image15.emf"/><Relationship Id="rId23" Type="http://schemas.openxmlformats.org/officeDocument/2006/relationships/image" Target="../media/image23.emf"/><Relationship Id="rId28" Type="http://schemas.openxmlformats.org/officeDocument/2006/relationships/image" Target="../media/image28.emf"/><Relationship Id="rId36" Type="http://schemas.openxmlformats.org/officeDocument/2006/relationships/image" Target="../media/image36.emf"/><Relationship Id="rId49" Type="http://schemas.openxmlformats.org/officeDocument/2006/relationships/image" Target="../media/image49.emf"/><Relationship Id="rId57" Type="http://schemas.openxmlformats.org/officeDocument/2006/relationships/image" Target="../media/image57.emf"/><Relationship Id="rId106" Type="http://schemas.openxmlformats.org/officeDocument/2006/relationships/image" Target="../media/image106.emf"/><Relationship Id="rId10" Type="http://schemas.openxmlformats.org/officeDocument/2006/relationships/image" Target="../media/image10.emf"/><Relationship Id="rId31" Type="http://schemas.openxmlformats.org/officeDocument/2006/relationships/image" Target="../media/image31.emf"/><Relationship Id="rId44" Type="http://schemas.openxmlformats.org/officeDocument/2006/relationships/image" Target="../media/image44.emf"/><Relationship Id="rId52" Type="http://schemas.openxmlformats.org/officeDocument/2006/relationships/image" Target="../media/image52.emf"/><Relationship Id="rId60" Type="http://schemas.openxmlformats.org/officeDocument/2006/relationships/image" Target="../media/image60.emf"/><Relationship Id="rId65" Type="http://schemas.openxmlformats.org/officeDocument/2006/relationships/image" Target="../media/image65.emf"/><Relationship Id="rId73" Type="http://schemas.openxmlformats.org/officeDocument/2006/relationships/image" Target="../media/image73.emf"/><Relationship Id="rId78" Type="http://schemas.openxmlformats.org/officeDocument/2006/relationships/image" Target="../media/image78.emf"/><Relationship Id="rId81" Type="http://schemas.openxmlformats.org/officeDocument/2006/relationships/image" Target="../media/image81.emf"/><Relationship Id="rId86" Type="http://schemas.openxmlformats.org/officeDocument/2006/relationships/image" Target="../media/image86.emf"/><Relationship Id="rId94" Type="http://schemas.openxmlformats.org/officeDocument/2006/relationships/image" Target="../media/image94.emf"/><Relationship Id="rId99" Type="http://schemas.openxmlformats.org/officeDocument/2006/relationships/image" Target="../media/image99.emf"/><Relationship Id="rId101" Type="http://schemas.openxmlformats.org/officeDocument/2006/relationships/image" Target="../media/image101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9" Type="http://schemas.openxmlformats.org/officeDocument/2006/relationships/image" Target="../media/image39.emf"/><Relationship Id="rId109" Type="http://schemas.openxmlformats.org/officeDocument/2006/relationships/image" Target="../media/image109.emf"/><Relationship Id="rId34" Type="http://schemas.openxmlformats.org/officeDocument/2006/relationships/image" Target="../media/image34.emf"/><Relationship Id="rId50" Type="http://schemas.openxmlformats.org/officeDocument/2006/relationships/image" Target="../media/image50.emf"/><Relationship Id="rId55" Type="http://schemas.openxmlformats.org/officeDocument/2006/relationships/image" Target="../media/image55.emf"/><Relationship Id="rId76" Type="http://schemas.openxmlformats.org/officeDocument/2006/relationships/image" Target="../media/image76.emf"/><Relationship Id="rId97" Type="http://schemas.openxmlformats.org/officeDocument/2006/relationships/image" Target="../media/image97.emf"/><Relationship Id="rId104" Type="http://schemas.openxmlformats.org/officeDocument/2006/relationships/image" Target="../media/image104.emf"/><Relationship Id="rId7" Type="http://schemas.openxmlformats.org/officeDocument/2006/relationships/image" Target="../media/image7.emf"/><Relationship Id="rId71" Type="http://schemas.openxmlformats.org/officeDocument/2006/relationships/image" Target="../media/image71.emf"/><Relationship Id="rId92" Type="http://schemas.openxmlformats.org/officeDocument/2006/relationships/image" Target="../media/image92.emf"/><Relationship Id="rId2" Type="http://schemas.openxmlformats.org/officeDocument/2006/relationships/image" Target="../media/image2.emf"/><Relationship Id="rId29" Type="http://schemas.openxmlformats.org/officeDocument/2006/relationships/image" Target="../media/image29.emf"/><Relationship Id="rId24" Type="http://schemas.openxmlformats.org/officeDocument/2006/relationships/image" Target="../media/image24.emf"/><Relationship Id="rId40" Type="http://schemas.openxmlformats.org/officeDocument/2006/relationships/image" Target="../media/image40.emf"/><Relationship Id="rId45" Type="http://schemas.openxmlformats.org/officeDocument/2006/relationships/image" Target="../media/image45.emf"/><Relationship Id="rId66" Type="http://schemas.openxmlformats.org/officeDocument/2006/relationships/image" Target="../media/image66.emf"/><Relationship Id="rId87" Type="http://schemas.openxmlformats.org/officeDocument/2006/relationships/image" Target="../media/image87.emf"/><Relationship Id="rId110" Type="http://schemas.openxmlformats.org/officeDocument/2006/relationships/image" Target="../media/image110.emf"/><Relationship Id="rId61" Type="http://schemas.openxmlformats.org/officeDocument/2006/relationships/image" Target="../media/image61.emf"/><Relationship Id="rId82" Type="http://schemas.openxmlformats.org/officeDocument/2006/relationships/image" Target="../media/image82.emf"/><Relationship Id="rId19" Type="http://schemas.openxmlformats.org/officeDocument/2006/relationships/image" Target="../media/image19.emf"/><Relationship Id="rId14" Type="http://schemas.openxmlformats.org/officeDocument/2006/relationships/image" Target="../media/image14.emf"/><Relationship Id="rId30" Type="http://schemas.openxmlformats.org/officeDocument/2006/relationships/image" Target="../media/image30.emf"/><Relationship Id="rId35" Type="http://schemas.openxmlformats.org/officeDocument/2006/relationships/image" Target="../media/image35.emf"/><Relationship Id="rId56" Type="http://schemas.openxmlformats.org/officeDocument/2006/relationships/image" Target="../media/image56.emf"/><Relationship Id="rId77" Type="http://schemas.openxmlformats.org/officeDocument/2006/relationships/image" Target="../media/image77.emf"/><Relationship Id="rId100" Type="http://schemas.openxmlformats.org/officeDocument/2006/relationships/image" Target="../media/image100.emf"/><Relationship Id="rId105" Type="http://schemas.openxmlformats.org/officeDocument/2006/relationships/image" Target="../media/image105.emf"/><Relationship Id="rId8" Type="http://schemas.openxmlformats.org/officeDocument/2006/relationships/image" Target="../media/image8.emf"/><Relationship Id="rId51" Type="http://schemas.openxmlformats.org/officeDocument/2006/relationships/image" Target="../media/image51.emf"/><Relationship Id="rId72" Type="http://schemas.openxmlformats.org/officeDocument/2006/relationships/image" Target="../media/image72.emf"/><Relationship Id="rId93" Type="http://schemas.openxmlformats.org/officeDocument/2006/relationships/image" Target="../media/image93.emf"/><Relationship Id="rId98" Type="http://schemas.openxmlformats.org/officeDocument/2006/relationships/image" Target="../media/image98.emf"/><Relationship Id="rId3" Type="http://schemas.openxmlformats.org/officeDocument/2006/relationships/image" Target="../media/image3.emf"/><Relationship Id="rId25" Type="http://schemas.openxmlformats.org/officeDocument/2006/relationships/image" Target="../media/image25.emf"/><Relationship Id="rId46" Type="http://schemas.openxmlformats.org/officeDocument/2006/relationships/image" Target="../media/image46.emf"/><Relationship Id="rId67" Type="http://schemas.openxmlformats.org/officeDocument/2006/relationships/image" Target="../media/image67.emf"/><Relationship Id="rId20" Type="http://schemas.openxmlformats.org/officeDocument/2006/relationships/image" Target="../media/image20.emf"/><Relationship Id="rId41" Type="http://schemas.openxmlformats.org/officeDocument/2006/relationships/image" Target="../media/image41.emf"/><Relationship Id="rId62" Type="http://schemas.openxmlformats.org/officeDocument/2006/relationships/image" Target="../media/image62.emf"/><Relationship Id="rId83" Type="http://schemas.openxmlformats.org/officeDocument/2006/relationships/image" Target="../media/image83.emf"/><Relationship Id="rId88" Type="http://schemas.openxmlformats.org/officeDocument/2006/relationships/image" Target="../media/image88.emf"/><Relationship Id="rId111" Type="http://schemas.openxmlformats.org/officeDocument/2006/relationships/image" Target="../media/image111.emf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emf"/><Relationship Id="rId18" Type="http://schemas.openxmlformats.org/officeDocument/2006/relationships/image" Target="../media/image130.emf"/><Relationship Id="rId26" Type="http://schemas.openxmlformats.org/officeDocument/2006/relationships/image" Target="../media/image138.emf"/><Relationship Id="rId3" Type="http://schemas.openxmlformats.org/officeDocument/2006/relationships/image" Target="../media/image115.emf"/><Relationship Id="rId21" Type="http://schemas.openxmlformats.org/officeDocument/2006/relationships/image" Target="../media/image133.emf"/><Relationship Id="rId7" Type="http://schemas.openxmlformats.org/officeDocument/2006/relationships/image" Target="../media/image119.emf"/><Relationship Id="rId12" Type="http://schemas.openxmlformats.org/officeDocument/2006/relationships/image" Target="../media/image124.emf"/><Relationship Id="rId17" Type="http://schemas.openxmlformats.org/officeDocument/2006/relationships/image" Target="../media/image129.emf"/><Relationship Id="rId25" Type="http://schemas.openxmlformats.org/officeDocument/2006/relationships/image" Target="../media/image137.emf"/><Relationship Id="rId33" Type="http://schemas.openxmlformats.org/officeDocument/2006/relationships/image" Target="../media/image145.emf"/><Relationship Id="rId2" Type="http://schemas.openxmlformats.org/officeDocument/2006/relationships/image" Target="../media/image114.emf"/><Relationship Id="rId16" Type="http://schemas.openxmlformats.org/officeDocument/2006/relationships/image" Target="../media/image128.emf"/><Relationship Id="rId20" Type="http://schemas.openxmlformats.org/officeDocument/2006/relationships/image" Target="../media/image132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8.emf"/><Relationship Id="rId11" Type="http://schemas.openxmlformats.org/officeDocument/2006/relationships/image" Target="../media/image123.emf"/><Relationship Id="rId24" Type="http://schemas.openxmlformats.org/officeDocument/2006/relationships/image" Target="../media/image136.emf"/><Relationship Id="rId32" Type="http://schemas.openxmlformats.org/officeDocument/2006/relationships/image" Target="../media/image144.emf"/><Relationship Id="rId5" Type="http://schemas.openxmlformats.org/officeDocument/2006/relationships/image" Target="../media/image117.emf"/><Relationship Id="rId15" Type="http://schemas.openxmlformats.org/officeDocument/2006/relationships/image" Target="../media/image127.emf"/><Relationship Id="rId23" Type="http://schemas.openxmlformats.org/officeDocument/2006/relationships/image" Target="../media/image135.emf"/><Relationship Id="rId28" Type="http://schemas.openxmlformats.org/officeDocument/2006/relationships/image" Target="../media/image140.emf"/><Relationship Id="rId10" Type="http://schemas.openxmlformats.org/officeDocument/2006/relationships/image" Target="../media/image122.emf"/><Relationship Id="rId19" Type="http://schemas.openxmlformats.org/officeDocument/2006/relationships/image" Target="../media/image131.emf"/><Relationship Id="rId31" Type="http://schemas.openxmlformats.org/officeDocument/2006/relationships/image" Target="../media/image143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Relationship Id="rId14" Type="http://schemas.openxmlformats.org/officeDocument/2006/relationships/image" Target="../media/image126.emf"/><Relationship Id="rId22" Type="http://schemas.openxmlformats.org/officeDocument/2006/relationships/image" Target="../media/image134.emf"/><Relationship Id="rId27" Type="http://schemas.openxmlformats.org/officeDocument/2006/relationships/image" Target="../media/image139.emf"/><Relationship Id="rId30" Type="http://schemas.openxmlformats.org/officeDocument/2006/relationships/image" Target="../media/image142.emf"/><Relationship Id="rId8" Type="http://schemas.openxmlformats.org/officeDocument/2006/relationships/image" Target="../media/image12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1 May,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201</a:t>
            </a:r>
            <a:r>
              <a:rPr lang="en-GB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tiff"/><Relationship Id="rId4" Type="http://schemas.openxmlformats.org/officeDocument/2006/relationships/image" Target="../media/image16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(null)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(null)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5.tiff"/><Relationship Id="rId7" Type="http://schemas.openxmlformats.org/officeDocument/2006/relationships/image" Target="../media/image1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3.tech/" TargetMode="External"/><Relationship Id="rId5" Type="http://schemas.openxmlformats.org/officeDocument/2006/relationships/image" Target="../media/image176.tiff"/><Relationship Id="rId4" Type="http://schemas.openxmlformats.org/officeDocument/2006/relationships/hyperlink" Target="https://github.com/ewilde/kubecon" TargetMode="External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(null)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design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Timeout!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http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still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that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day, more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/>
              <a:t>System 2: Service to service communication in a </a:t>
            </a:r>
            <a:r>
              <a:rPr lang="en-US" dirty="0" err="1"/>
              <a:t>microservices</a:t>
            </a:r>
            <a:r>
              <a:rPr lang="en-US" dirty="0"/>
              <a:t>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Blue / green deployments: canary releases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Distributed Tracing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 services meshes are available: </a:t>
            </a:r>
            <a:r>
              <a:rPr lang="en-US" dirty="0" err="1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/>
              <a:t>Service mesh in a </a:t>
            </a:r>
            <a:r>
              <a:rPr lang="en-US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70" y="847725"/>
            <a:ext cx="5206447" cy="3733800"/>
          </a:xfrm>
        </p:spPr>
      </p:pic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44000" cy="39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628268"/>
            <a:ext cx="7223760" cy="4046675"/>
          </a:xfrm>
        </p:spPr>
      </p:pic>
    </p:spTree>
    <p:extLst>
      <p:ext uri="{BB962C8B-B14F-4D97-AF65-F5344CB8AC3E}">
        <p14:creationId xmlns:p14="http://schemas.microsoft.com/office/powerpoint/2010/main" val="179774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715C3-C08D-7F47-A5C0-BB0B9D42F1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65239" y="690687"/>
            <a:ext cx="7022270" cy="3743661"/>
          </a:xfrm>
        </p:spPr>
      </p:pic>
    </p:spTree>
    <p:extLst>
      <p:ext uri="{BB962C8B-B14F-4D97-AF65-F5344CB8AC3E}">
        <p14:creationId xmlns:p14="http://schemas.microsoft.com/office/powerpoint/2010/main" val="132082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694"/>
            <a:ext cx="9148980" cy="3966737"/>
          </a:xfrm>
        </p:spPr>
      </p:pic>
    </p:spTree>
    <p:extLst>
      <p:ext uri="{BB962C8B-B14F-4D97-AF65-F5344CB8AC3E}">
        <p14:creationId xmlns:p14="http://schemas.microsoft.com/office/powerpoint/2010/main" val="39544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628542"/>
            <a:ext cx="7209796" cy="4053185"/>
          </a:xfrm>
        </p:spPr>
      </p:pic>
    </p:spTree>
    <p:extLst>
      <p:ext uri="{BB962C8B-B14F-4D97-AF65-F5344CB8AC3E}">
        <p14:creationId xmlns:p14="http://schemas.microsoft.com/office/powerpoint/2010/main" val="12793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improving tail latency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17327" y="847725"/>
            <a:ext cx="668873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B2CB-5C3D-CE4E-B039-FD01CF5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45C31-C1C0-644A-8705-A20FDF0B16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3896" y="755375"/>
            <a:ext cx="8507894" cy="3299790"/>
          </a:xfrm>
        </p:spPr>
      </p:pic>
    </p:spTree>
    <p:extLst>
      <p:ext uri="{BB962C8B-B14F-4D97-AF65-F5344CB8AC3E}">
        <p14:creationId xmlns:p14="http://schemas.microsoft.com/office/powerpoint/2010/main" val="254748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CC21-9DD8-DB47-84DD-2A6E7C24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D76D3-51F6-2A45-B1A2-961B1DE8B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3897" y="747670"/>
            <a:ext cx="8413026" cy="3931321"/>
          </a:xfrm>
        </p:spPr>
      </p:pic>
    </p:spTree>
    <p:extLst>
      <p:ext uri="{BB962C8B-B14F-4D97-AF65-F5344CB8AC3E}">
        <p14:creationId xmlns:p14="http://schemas.microsoft.com/office/powerpoint/2010/main" val="8795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used </a:t>
            </a:r>
            <a:r>
              <a:rPr lang="en-US" dirty="0" err="1"/>
              <a:t>Linkerd</a:t>
            </a:r>
            <a:r>
              <a:rPr lang="en-US" dirty="0"/>
              <a:t> in this demo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 error rates using retries</a:t>
            </a:r>
          </a:p>
          <a:p>
            <a:r>
              <a:rPr lang="en-US" dirty="0"/>
              <a:t>Minimize tail latencies using timeouts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Additionally at Form3 we use it to:</a:t>
            </a:r>
          </a:p>
          <a:p>
            <a:r>
              <a:rPr lang="en-US" dirty="0"/>
              <a:t>Increase security &amp;</a:t>
            </a:r>
          </a:p>
          <a:p>
            <a:r>
              <a:rPr lang="en-US" dirty="0"/>
              <a:t>Help diagnose problems using tracing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77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2247058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2297980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4"/>
              </a:rPr>
              <a:t>https://github.com/ewilde/kubecon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3133365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3019071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548850" y="2394126"/>
            <a:ext cx="902826" cy="124710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4482" y="226466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this talk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4318" y="832242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service mesh yay!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9888" y="239412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1871" y="360570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2825" y="284602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and/or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40" y="2524935"/>
            <a:ext cx="94996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5A575-7D41-9141-AC5B-4860F618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" y="702644"/>
            <a:ext cx="8837730" cy="36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/>
              <a:t>System 1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Did not manage to reduce tail-latency</a:t>
            </a:r>
          </a:p>
          <a:p>
            <a:r>
              <a:rPr lang="en-US" dirty="0"/>
              <a:t>Did not manage to protect services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</a:p>
          <a:p>
            <a:r>
              <a:rPr lang="en-US" dirty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C0D6-5DA9-B841-9F49-A97F81A9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4785-3508-D445-9C81-491AC7EE29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E174C-7AE3-B244-9E39-4681B0435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6" r="3704" b="6359"/>
          <a:stretch/>
        </p:blipFill>
        <p:spPr>
          <a:xfrm>
            <a:off x="1897626" y="740260"/>
            <a:ext cx="4857135" cy="38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18894</TotalTime>
  <Words>1038</Words>
  <Application>Microsoft Macintosh PowerPoint</Application>
  <PresentationFormat>On-screen Show (16:9)</PresentationFormat>
  <Paragraphs>157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Montserrat</vt:lpstr>
      <vt:lpstr>Roboto</vt:lpstr>
      <vt:lpstr>Roboto Light</vt:lpstr>
      <vt:lpstr>Form3 template</vt:lpstr>
      <vt:lpstr>Evolving systems design  from unreliable rpc to resilience with Linkerd </vt:lpstr>
      <vt:lpstr>PowerPoint Presentation</vt:lpstr>
      <vt:lpstr>PowerPoint Presentation</vt:lpstr>
      <vt:lpstr>PowerPoint Presentation</vt:lpstr>
      <vt:lpstr>A story about unreliable RPC</vt:lpstr>
      <vt:lpstr>Tail latency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Demo: system-1</vt:lpstr>
      <vt:lpstr>System 1: Response times</vt:lpstr>
      <vt:lpstr>System 1: Response times</vt:lpstr>
      <vt:lpstr>Demo: system-2</vt:lpstr>
      <vt:lpstr>System 2: Response times</vt:lpstr>
      <vt:lpstr>System 2: Response times</vt:lpstr>
      <vt:lpstr>Further improving tail latency</vt:lpstr>
      <vt:lpstr>Hedge requests</vt:lpstr>
      <vt:lpstr>Hedge requests</vt:lpstr>
      <vt:lpstr>Wrap it up </vt:lpstr>
      <vt:lpstr>Thank you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114</cp:revision>
  <cp:lastPrinted>2018-04-03T16:16:04Z</cp:lastPrinted>
  <dcterms:modified xsi:type="dcterms:W3CDTF">2018-05-01T18:37:23Z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